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64" r:id="rId3"/>
    <p:sldId id="257" r:id="rId4"/>
    <p:sldId id="260" r:id="rId5"/>
    <p:sldId id="265" r:id="rId6"/>
    <p:sldId id="261" r:id="rId7"/>
    <p:sldId id="266" r:id="rId8"/>
    <p:sldId id="274" r:id="rId9"/>
    <p:sldId id="262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6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6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2408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307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41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9576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0836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presentación</a:t>
            </a:r>
          </a:p>
        </p:txBody>
      </p:sp>
      <p:sp>
        <p:nvSpPr>
          <p:cNvPr id="23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ión del hech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del hecho</a:t>
            </a:r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Atribución</a:t>
            </a:r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“Frase celebre”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n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n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n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n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o del título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 lIns="71436" tIns="71436" rIns="71436" bIns="71436" anchor="ctr"/>
          <a:lstStyle>
            <a:lvl1pPr algn="ctr" defTabSz="821530">
              <a:lnSpc>
                <a:spcPct val="100000"/>
              </a:lnSpc>
              <a:defRPr sz="11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0" name="Nivel de texto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3"/>
          </a:xfrm>
          <a:prstGeom prst="rect">
            <a:avLst/>
          </a:prstGeom>
        </p:spPr>
        <p:txBody>
          <a:bodyPr lIns="71436" tIns="71436" rIns="71436" bIns="71436" anchor="ctr"/>
          <a:lstStyle>
            <a:lvl1pPr marL="617361" indent="-617361" defTabSz="821530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0" indent="-617361" defTabSz="821530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0" indent="-617360" defTabSz="821530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0" indent="-617360" defTabSz="821530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0" indent="-617360" defTabSz="821530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5"/>
          </a:xfrm>
          <a:prstGeom prst="rect">
            <a:avLst/>
          </a:prstGeom>
        </p:spPr>
        <p:txBody>
          <a:bodyPr lIns="71436" tIns="71436" rIns="71436" bIns="71436" anchor="t"/>
          <a:lstStyle>
            <a:lvl1pPr defTabSz="82153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Autor y fecha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9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 defTabSz="2438337">
              <a:defRPr sz="11600" spc="-232"/>
            </a:lvl1pPr>
          </a:lstStyle>
          <a:p>
            <a:r>
              <a:t>Título de presentación</a:t>
            </a:r>
          </a:p>
        </p:txBody>
      </p:sp>
      <p:sp>
        <p:nvSpPr>
          <p:cNvPr id="160" name="Nivel de texto 1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presentación</a:t>
            </a:r>
          </a:p>
        </p:txBody>
      </p:sp>
      <p:sp>
        <p:nvSpPr>
          <p:cNvPr id="16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de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43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8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Temas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Autor y fecha"/>
          <p:cNvSpPr txBox="1">
            <a:spLocks noGrp="1"/>
          </p:cNvSpPr>
          <p:nvPr>
            <p:ph type="body" sz="quarter" idx="1"/>
          </p:nvPr>
        </p:nvSpPr>
        <p:spPr>
          <a:xfrm>
            <a:off x="1206496" y="12489662"/>
            <a:ext cx="21971002" cy="792803"/>
          </a:xfrm>
          <a:prstGeom prst="rect">
            <a:avLst/>
          </a:prstGeom>
        </p:spPr>
        <p:txBody>
          <a:bodyPr/>
          <a:lstStyle>
            <a:lvl1pPr defTabSz="800735">
              <a:lnSpc>
                <a:spcPct val="90000"/>
              </a:lnSpc>
              <a:defRPr sz="4656">
                <a:solidFill>
                  <a:srgbClr val="FFFFFF"/>
                </a:solidFill>
              </a:defRPr>
            </a:lvl1pPr>
          </a:lstStyle>
          <a:p>
            <a:r>
              <a:rPr lang="es-ES" dirty="0" smtClean="0"/>
              <a:t>09 de septiembre</a:t>
            </a:r>
            <a:r>
              <a:rPr dirty="0" smtClean="0"/>
              <a:t> </a:t>
            </a:r>
            <a:r>
              <a:rPr dirty="0"/>
              <a:t>2020</a:t>
            </a:r>
          </a:p>
        </p:txBody>
      </p:sp>
      <p:sp>
        <p:nvSpPr>
          <p:cNvPr id="6" name="AutoShape 2" descr="blob:https://web.whatsapp.com/ff2440e9-0879-4282-b651-3d4f31f6d71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Grupos de Confianza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0707793" y="10864807"/>
            <a:ext cx="3676207" cy="2901948"/>
            <a:chOff x="20707793" y="10864807"/>
            <a:chExt cx="3676207" cy="290194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07793" y="10864807"/>
              <a:ext cx="3676207" cy="290194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52590" y="12926622"/>
              <a:ext cx="2231410" cy="715111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6600" b="1" dirty="0" smtClean="0">
                <a:solidFill>
                  <a:schemeClr val="bg1"/>
                </a:solidFill>
              </a:rPr>
              <a:t>Somos muchas raíces hermanas brindando un poco de solidaridad.</a:t>
            </a:r>
            <a:r>
              <a:rPr lang="es-MX" sz="6600" dirty="0" smtClean="0">
                <a:solidFill>
                  <a:schemeClr val="bg1"/>
                </a:solidFill>
              </a:rPr>
              <a:t/>
            </a:r>
            <a:br>
              <a:rPr lang="es-MX" sz="6600" dirty="0" smtClean="0">
                <a:solidFill>
                  <a:schemeClr val="bg1"/>
                </a:solidFill>
              </a:rPr>
            </a:br>
            <a:r>
              <a:rPr lang="es-MX" sz="6000" dirty="0" smtClean="0">
                <a:solidFill>
                  <a:schemeClr val="bg1"/>
                </a:solidFill>
              </a:rPr>
              <a:t>L. 44 años, Honduras.</a:t>
            </a:r>
            <a:endParaRPr lang="es-MX" sz="60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00" y="3661172"/>
            <a:ext cx="6965352" cy="7814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062" y="4868357"/>
            <a:ext cx="9054948" cy="6301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1420" y="3661172"/>
            <a:ext cx="6525050" cy="7814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7793" y="10814052"/>
            <a:ext cx="367620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172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3" y="1219722"/>
            <a:ext cx="15240001" cy="61043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163" y="7874075"/>
            <a:ext cx="15240001" cy="562540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930255" y="2838475"/>
            <a:ext cx="6899564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</a:rPr>
              <a:t>Objetivo: </a:t>
            </a:r>
            <a:endParaRPr lang="es-MX" sz="3600" b="1" dirty="0" smtClean="0">
              <a:solidFill>
                <a:schemeClr val="bg1"/>
              </a:solidFill>
            </a:endParaRPr>
          </a:p>
          <a:p>
            <a:r>
              <a:rPr lang="es-MX" sz="3600" dirty="0" smtClean="0">
                <a:solidFill>
                  <a:schemeClr val="bg1"/>
                </a:solidFill>
              </a:rPr>
              <a:t>Generar </a:t>
            </a:r>
            <a:r>
              <a:rPr lang="es-MX" sz="3600" dirty="0">
                <a:solidFill>
                  <a:schemeClr val="bg1"/>
                </a:solidFill>
              </a:rPr>
              <a:t>un espacio de confianza virtual que permita a las mujeres conectarse con historias de  su  </a:t>
            </a:r>
            <a:r>
              <a:rPr lang="es-MX" sz="3600" dirty="0" smtClean="0">
                <a:solidFill>
                  <a:schemeClr val="bg1"/>
                </a:solidFill>
              </a:rPr>
              <a:t>vida que  </a:t>
            </a:r>
            <a:r>
              <a:rPr lang="es-MX" sz="3600" dirty="0">
                <a:solidFill>
                  <a:schemeClr val="bg1"/>
                </a:solidFill>
              </a:rPr>
              <a:t>las  enriquecen  y  fortalezcan. Proporcionando  un  contexto  y  escenario  en  que  cada  una  identifique  sus  particularidades  y desde ese lugar se genere sentido de pertenencia al grupo, reconociendo y compartiendo saberes, habilidades e </a:t>
            </a:r>
            <a:r>
              <a:rPr lang="es-MX" sz="3600" dirty="0" smtClean="0">
                <a:solidFill>
                  <a:schemeClr val="bg1"/>
                </a:solidFill>
              </a:rPr>
              <a:t>iniciativas.</a:t>
            </a:r>
            <a:endParaRPr lang="es-MX" sz="36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468283" y="101467"/>
            <a:ext cx="1491175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66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Retroalimentación</a:t>
            </a:r>
            <a:r>
              <a:rPr kumimoji="0" lang="es-MX" sz="2400" b="0" i="0" u="none" strike="noStrike" cap="none" spc="0" normalizeH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endParaRPr kumimoji="0" lang="es-MX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7793" y="10854556"/>
            <a:ext cx="367620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085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5920" y="0"/>
            <a:ext cx="20453747" cy="3036095"/>
          </a:xfrm>
        </p:spPr>
        <p:txBody>
          <a:bodyPr>
            <a:normAutofit/>
          </a:bodyPr>
          <a:lstStyle/>
          <a:p>
            <a:r>
              <a:rPr lang="es-MX" sz="6600" dirty="0" smtClean="0">
                <a:solidFill>
                  <a:schemeClr val="bg1"/>
                </a:solidFill>
              </a:rPr>
              <a:t>Taller virtual “El mapa de los buenos momentos” </a:t>
            </a:r>
            <a:endParaRPr lang="es-MX" sz="6600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07" y="4856881"/>
            <a:ext cx="8542734" cy="5536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9378" y="3272430"/>
            <a:ext cx="6528956" cy="8705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508" y="3272430"/>
            <a:ext cx="7273203" cy="8705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0528" y="11416144"/>
            <a:ext cx="2913472" cy="22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51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78122" y="791332"/>
            <a:ext cx="15609094" cy="3036095"/>
          </a:xfrm>
        </p:spPr>
        <p:txBody>
          <a:bodyPr>
            <a:noAutofit/>
          </a:bodyPr>
          <a:lstStyle/>
          <a:p>
            <a:r>
              <a:rPr lang="es-MX" sz="6600" dirty="0" smtClean="0">
                <a:solidFill>
                  <a:schemeClr val="bg1"/>
                </a:solidFill>
              </a:rPr>
              <a:t>Los tiempos que no van a volver,</a:t>
            </a:r>
            <a:br>
              <a:rPr lang="es-MX" sz="6600" dirty="0" smtClean="0">
                <a:solidFill>
                  <a:schemeClr val="bg1"/>
                </a:solidFill>
              </a:rPr>
            </a:br>
            <a:r>
              <a:rPr lang="es-MX" sz="6600" dirty="0" smtClean="0">
                <a:solidFill>
                  <a:schemeClr val="bg1"/>
                </a:solidFill>
              </a:rPr>
              <a:t> toca recordarlos y tenerlos en nuestro corazón para toda la vida.</a:t>
            </a:r>
            <a:br>
              <a:rPr lang="es-MX" sz="6600" dirty="0" smtClean="0">
                <a:solidFill>
                  <a:schemeClr val="bg1"/>
                </a:solidFill>
              </a:rPr>
            </a:br>
            <a:r>
              <a:rPr lang="es-MX" sz="4400" dirty="0" smtClean="0">
                <a:solidFill>
                  <a:schemeClr val="bg1"/>
                </a:solidFill>
              </a:rPr>
              <a:t>R. 20 Años, Honduras. </a:t>
            </a:r>
            <a:endParaRPr lang="es-MX" sz="4400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514" y="4873063"/>
            <a:ext cx="7274971" cy="7030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08" y="4873063"/>
            <a:ext cx="7715028" cy="7030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8363" y="4816399"/>
            <a:ext cx="7681371" cy="714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7793" y="10814052"/>
            <a:ext cx="367620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28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57" y="3513425"/>
            <a:ext cx="13359679" cy="87393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218" y="3513425"/>
            <a:ext cx="9825903" cy="873931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634835" y="0"/>
            <a:ext cx="2169621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400" b="1" dirty="0" smtClean="0">
                <a:solidFill>
                  <a:schemeClr val="bg1"/>
                </a:solidFill>
              </a:rPr>
              <a:t>Retroalimentación</a:t>
            </a:r>
            <a:r>
              <a:rPr lang="es-MX" sz="3600" dirty="0" smtClean="0">
                <a:solidFill>
                  <a:schemeClr val="bg1"/>
                </a:solidFill>
              </a:rPr>
              <a:t> </a:t>
            </a:r>
            <a:r>
              <a:rPr lang="es-MX" sz="3600" dirty="0">
                <a:solidFill>
                  <a:schemeClr val="bg1"/>
                </a:solidFill>
              </a:rPr>
              <a:t>  </a:t>
            </a:r>
            <a:r>
              <a:rPr lang="es-MX" sz="3600" b="1" dirty="0">
                <a:solidFill>
                  <a:schemeClr val="bg1"/>
                </a:solidFill>
              </a:rPr>
              <a:t>  </a:t>
            </a:r>
            <a:endParaRPr lang="es-MX" sz="3600" b="1" dirty="0" smtClean="0">
              <a:solidFill>
                <a:schemeClr val="bg1"/>
              </a:solidFill>
            </a:endParaRPr>
          </a:p>
          <a:p>
            <a:endParaRPr lang="es-MX" sz="3600" b="1" dirty="0" smtClean="0">
              <a:solidFill>
                <a:schemeClr val="bg1"/>
              </a:solidFill>
            </a:endParaRPr>
          </a:p>
          <a:p>
            <a:r>
              <a:rPr lang="es-MX" sz="3600" b="1" dirty="0">
                <a:solidFill>
                  <a:schemeClr val="bg1"/>
                </a:solidFill>
              </a:rPr>
              <a:t> </a:t>
            </a:r>
            <a:r>
              <a:rPr lang="es-MX" sz="4800" b="1" dirty="0" smtClean="0">
                <a:solidFill>
                  <a:schemeClr val="bg1"/>
                </a:solidFill>
              </a:rPr>
              <a:t>Objetivo</a:t>
            </a:r>
            <a:r>
              <a:rPr lang="es-MX" sz="4800" b="1" dirty="0">
                <a:solidFill>
                  <a:schemeClr val="bg1"/>
                </a:solidFill>
              </a:rPr>
              <a:t>:</a:t>
            </a:r>
            <a:r>
              <a:rPr lang="es-MX" sz="3600" b="1" dirty="0">
                <a:solidFill>
                  <a:schemeClr val="bg1"/>
                </a:solidFill>
              </a:rPr>
              <a:t> </a:t>
            </a:r>
            <a:endParaRPr lang="es-MX" sz="3600" b="1" dirty="0" smtClean="0">
              <a:solidFill>
                <a:schemeClr val="bg1"/>
              </a:solidFill>
            </a:endParaRPr>
          </a:p>
          <a:p>
            <a:r>
              <a:rPr lang="es-MX" sz="3600" dirty="0" smtClean="0">
                <a:solidFill>
                  <a:schemeClr val="bg1"/>
                </a:solidFill>
              </a:rPr>
              <a:t>Propiciar </a:t>
            </a:r>
            <a:r>
              <a:rPr lang="es-MX" sz="3600" dirty="0">
                <a:solidFill>
                  <a:schemeClr val="bg1"/>
                </a:solidFill>
              </a:rPr>
              <a:t>un espacio de encuentro donde se les invite a la remembranza de sus lugares de origen y a compartir las experiencias en un espacio de apoyo  y confianza entre pares.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7793" y="10814052"/>
            <a:ext cx="367620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33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057187" y="6627168"/>
            <a:ext cx="269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2057187" y="6627168"/>
            <a:ext cx="269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2057187" y="4793674"/>
            <a:ext cx="5676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/>
              <a:t> 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12057187" y="6627168"/>
            <a:ext cx="269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2057187" y="6627168"/>
            <a:ext cx="269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2057187" y="6627168"/>
            <a:ext cx="269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080" y="849997"/>
            <a:ext cx="2389839" cy="173141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253" y="710491"/>
            <a:ext cx="2389839" cy="17314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745" y="501630"/>
            <a:ext cx="2389839" cy="17314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278" y="369635"/>
            <a:ext cx="2341722" cy="169655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1615662" y="849997"/>
            <a:ext cx="1196477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6600" b="1" dirty="0" smtClean="0">
                <a:solidFill>
                  <a:schemeClr val="bg1"/>
                </a:solidFill>
              </a:rPr>
              <a:t>Seguimos caminando juntos  </a:t>
            </a:r>
            <a:endParaRPr kumimoji="0" lang="es-MX" sz="6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976" y="849997"/>
            <a:ext cx="2389839" cy="173141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57" y="998379"/>
            <a:ext cx="2389839" cy="173141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79" y="710491"/>
            <a:ext cx="2389839" cy="1731414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2443943" y="2878175"/>
            <a:ext cx="17096509" cy="10074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5400" dirty="0" smtClean="0">
                <a:solidFill>
                  <a:schemeClr val="bg1"/>
                </a:solidFill>
              </a:rPr>
              <a:t>Comunidad </a:t>
            </a:r>
            <a:r>
              <a:rPr lang="es-MX" sz="5400" dirty="0">
                <a:solidFill>
                  <a:schemeClr val="bg1"/>
                </a:solidFill>
              </a:rPr>
              <a:t>de </a:t>
            </a:r>
            <a:r>
              <a:rPr lang="es-MX" sz="5400" dirty="0" smtClean="0">
                <a:solidFill>
                  <a:schemeClr val="bg1"/>
                </a:solidFill>
              </a:rPr>
              <a:t>saberes, </a:t>
            </a:r>
            <a:r>
              <a:rPr lang="es-MX" sz="5400" dirty="0">
                <a:solidFill>
                  <a:schemeClr val="bg1"/>
                </a:solidFill>
              </a:rPr>
              <a:t>prácticas y </a:t>
            </a:r>
            <a:r>
              <a:rPr lang="es-MX" sz="5400" dirty="0" smtClean="0">
                <a:solidFill>
                  <a:schemeClr val="bg1"/>
                </a:solidFill>
              </a:rPr>
              <a:t>aprendizajes</a:t>
            </a: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5400" dirty="0" smtClean="0">
                <a:solidFill>
                  <a:schemeClr val="bg1"/>
                </a:solidFill>
              </a:rPr>
              <a:t>Artículo </a:t>
            </a:r>
            <a:r>
              <a:rPr lang="es-MX" sz="5400" dirty="0">
                <a:solidFill>
                  <a:schemeClr val="bg1"/>
                </a:solidFill>
              </a:rPr>
              <a:t>Revista Aurora de la </a:t>
            </a:r>
            <a:r>
              <a:rPr lang="es-MX" sz="5400" dirty="0" smtClean="0">
                <a:solidFill>
                  <a:schemeClr val="bg1"/>
                </a:solidFill>
              </a:rPr>
              <a:t>CPAL</a:t>
            </a: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0" lang="es-MX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Sesión</a:t>
            </a:r>
            <a:r>
              <a:rPr kumimoji="0" lang="es-MX" sz="5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rPr>
              <a:t> el árbol de la vida </a:t>
            </a: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5400" baseline="0" dirty="0" smtClean="0">
                <a:solidFill>
                  <a:schemeClr val="bg1"/>
                </a:solidFill>
              </a:rPr>
              <a:t>Sesión</a:t>
            </a:r>
            <a:r>
              <a:rPr lang="es-MX" sz="5400" dirty="0" smtClean="0">
                <a:solidFill>
                  <a:schemeClr val="bg1"/>
                </a:solidFill>
              </a:rPr>
              <a:t> el mapa de los buenos momentos </a:t>
            </a: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5400" dirty="0">
                <a:solidFill>
                  <a:schemeClr val="bg1"/>
                </a:solidFill>
              </a:rPr>
              <a:t>Encuentro internacional </a:t>
            </a: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kumimoji="0" lang="es-MX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7793" y="10814052"/>
            <a:ext cx="367620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216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094" y="5750192"/>
            <a:ext cx="5673870" cy="6307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12057187" y="6627168"/>
            <a:ext cx="269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523" y="5750192"/>
            <a:ext cx="6101195" cy="6307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9577" y="6622359"/>
            <a:ext cx="4751216" cy="3802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43" y="5750192"/>
            <a:ext cx="6258524" cy="6307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13511534" y="3705475"/>
            <a:ext cx="5449762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Bordando</a:t>
            </a:r>
            <a:r>
              <a:rPr kumimoji="0" lang="es-MX" sz="5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historias </a:t>
            </a:r>
            <a:endParaRPr kumimoji="0" lang="es-MX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732162" y="3660946"/>
            <a:ext cx="5449762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5400" dirty="0" smtClean="0">
                <a:solidFill>
                  <a:schemeClr val="bg1"/>
                </a:solidFill>
              </a:rPr>
              <a:t>Cultivando en casa </a:t>
            </a:r>
            <a:r>
              <a:rPr kumimoji="0" lang="es-MX" sz="5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endParaRPr kumimoji="0" lang="es-MX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41388" y="3636413"/>
            <a:ext cx="5449762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5400" dirty="0" smtClean="0">
                <a:solidFill>
                  <a:schemeClr val="bg1"/>
                </a:solidFill>
              </a:rPr>
              <a:t>Sesiones sincrónicas </a:t>
            </a:r>
            <a:endParaRPr kumimoji="0" lang="es-MX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8961296" y="3636413"/>
            <a:ext cx="5449762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5400" dirty="0" smtClean="0">
                <a:solidFill>
                  <a:schemeClr val="bg1"/>
                </a:solidFill>
              </a:rPr>
              <a:t>Campaña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5400" dirty="0" smtClean="0">
                <a:solidFill>
                  <a:schemeClr val="bg1"/>
                </a:solidFill>
              </a:rPr>
              <a:t>Documento colectivo  </a:t>
            </a:r>
            <a:endParaRPr kumimoji="0" lang="es-MX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486328" y="814938"/>
            <a:ext cx="12607636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5400" b="1" dirty="0" smtClean="0">
                <a:solidFill>
                  <a:schemeClr val="bg1"/>
                </a:solidFill>
              </a:rPr>
              <a:t>Actividades para las familias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5400" b="1" dirty="0" smtClean="0">
                <a:solidFill>
                  <a:schemeClr val="bg1"/>
                </a:solidFill>
              </a:rPr>
              <a:t>Periodo  Septiembre/Diciembre 2020 </a:t>
            </a:r>
            <a:endParaRPr kumimoji="0" lang="es-MX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34851" y="10814052"/>
            <a:ext cx="367620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82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692" y="2009323"/>
            <a:ext cx="16789544" cy="1042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7012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f9668fdc-b426-438d-93db-f0426e9a4db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372" y="4131078"/>
            <a:ext cx="11052731" cy="785449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70119" y="1898211"/>
            <a:ext cx="15239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dirty="0" smtClean="0">
                <a:solidFill>
                  <a:schemeClr val="bg1"/>
                </a:solidFill>
              </a:rPr>
              <a:t>A través </a:t>
            </a:r>
            <a:r>
              <a:rPr lang="es-MX" sz="4000" dirty="0">
                <a:solidFill>
                  <a:schemeClr val="bg1"/>
                </a:solidFill>
              </a:rPr>
              <a:t>de la pantalla también me sentí unida y abrazada a las demás compañeras</a:t>
            </a:r>
            <a:r>
              <a:rPr lang="es-MX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67764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4010963" y="1228791"/>
            <a:ext cx="10373037" cy="51809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600" i="1" dirty="0" err="1" smtClean="0">
                <a:solidFill>
                  <a:schemeClr val="bg1"/>
                </a:solidFill>
              </a:rPr>
              <a:t>Encontrarnos</a:t>
            </a:r>
            <a:r>
              <a:rPr lang="en-US" sz="6600" i="1" dirty="0" smtClean="0">
                <a:solidFill>
                  <a:schemeClr val="bg1"/>
                </a:solidFill>
              </a:rPr>
              <a:t> 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endParaRPr kumimoji="0" lang="en-US" sz="66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600" i="1" dirty="0" err="1" smtClean="0">
                <a:solidFill>
                  <a:schemeClr val="bg1"/>
                </a:solidFill>
              </a:rPr>
              <a:t>Espacio</a:t>
            </a:r>
            <a:r>
              <a:rPr lang="en-US" sz="6600" i="1" dirty="0" smtClean="0">
                <a:solidFill>
                  <a:schemeClr val="bg1"/>
                </a:solidFill>
              </a:rPr>
              <a:t> de </a:t>
            </a:r>
            <a:r>
              <a:rPr lang="en-US" sz="6600" i="1" dirty="0" err="1" smtClean="0">
                <a:solidFill>
                  <a:schemeClr val="bg1"/>
                </a:solidFill>
              </a:rPr>
              <a:t>confianza</a:t>
            </a:r>
            <a:r>
              <a:rPr lang="en-US" sz="6600" i="1" dirty="0" smtClean="0">
                <a:solidFill>
                  <a:schemeClr val="bg1"/>
                </a:solidFill>
              </a:rPr>
              <a:t> 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endParaRPr kumimoji="0" lang="en-US" sz="66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600" i="1" dirty="0" smtClean="0">
                <a:solidFill>
                  <a:schemeClr val="bg1"/>
                </a:solidFill>
              </a:rPr>
              <a:t>Red vital </a:t>
            </a:r>
            <a:endParaRPr kumimoji="0" lang="en-US" sz="66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2093606"/>
            <a:ext cx="5471832" cy="7295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381" y="7545474"/>
            <a:ext cx="8592661" cy="6508012"/>
          </a:xfrm>
          <a:prstGeom prst="rect">
            <a:avLst/>
          </a:prstGeom>
        </p:spPr>
      </p:pic>
      <p:sp>
        <p:nvSpPr>
          <p:cNvPr id="5" name="AutoShape 2" descr="blob:https://web.whatsapp.com/8ef264b8-c1e7-48e2-bffb-c5cd390abe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053" y="2518527"/>
            <a:ext cx="4834450" cy="6445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3683" y="7442224"/>
            <a:ext cx="8291145" cy="5767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/>
          <p:cNvSpPr txBox="1"/>
          <p:nvPr/>
        </p:nvSpPr>
        <p:spPr>
          <a:xfrm>
            <a:off x="-1845027" y="-27456"/>
            <a:ext cx="1302683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9600" b="1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Aprendizajes</a:t>
            </a:r>
            <a:endParaRPr kumimoji="0" lang="en-US" sz="9600" b="1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59045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65" y="2287451"/>
            <a:ext cx="6526700" cy="8753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526" y="8583435"/>
            <a:ext cx="6635414" cy="4914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6315" y="2287451"/>
            <a:ext cx="5403138" cy="8298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887513" y="1810465"/>
            <a:ext cx="5681440" cy="6635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CuadroTexto 1"/>
          <p:cNvSpPr txBox="1"/>
          <p:nvPr/>
        </p:nvSpPr>
        <p:spPr>
          <a:xfrm>
            <a:off x="-825073" y="195074"/>
            <a:ext cx="19131388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80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La búsqueda de nuevos caminos</a:t>
            </a:r>
            <a:endParaRPr kumimoji="0" lang="en-US" sz="80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07793" y="10814052"/>
            <a:ext cx="3676207" cy="29019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roup 174" descr="Group 17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05538" y="10814746"/>
            <a:ext cx="3678462" cy="290125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CuadroTexto 1"/>
          <p:cNvSpPr txBox="1"/>
          <p:nvPr/>
        </p:nvSpPr>
        <p:spPr>
          <a:xfrm>
            <a:off x="4083769" y="1562241"/>
            <a:ext cx="16208877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96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endParaRPr kumimoji="0" lang="es-MX" sz="9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704869" y="2438418"/>
            <a:ext cx="20350360" cy="9826955"/>
            <a:chOff x="1704869" y="2163603"/>
            <a:chExt cx="20350360" cy="982695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4869" y="2415802"/>
              <a:ext cx="5818392" cy="9478134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7663" y="2163603"/>
              <a:ext cx="6124172" cy="9798580"/>
            </a:xfrm>
            <a:prstGeom prst="roundRect">
              <a:avLst>
                <a:gd name="adj" fmla="val 11111"/>
              </a:avLst>
            </a:prstGeom>
            <a:ln w="190500" cap="rnd">
              <a:noFill/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31057" y="2319180"/>
              <a:ext cx="6124172" cy="9671378"/>
            </a:xfrm>
            <a:prstGeom prst="roundRect">
              <a:avLst>
                <a:gd name="adj" fmla="val 11111"/>
              </a:avLst>
            </a:prstGeom>
            <a:ln w="190500" cap="rnd">
              <a:noFill/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</p:grpSp>
      <p:sp>
        <p:nvSpPr>
          <p:cNvPr id="8" name="CuadroTexto 7"/>
          <p:cNvSpPr txBox="1"/>
          <p:nvPr/>
        </p:nvSpPr>
        <p:spPr>
          <a:xfrm>
            <a:off x="-955837" y="228543"/>
            <a:ext cx="19566999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8000" b="1" dirty="0" smtClean="0">
                <a:solidFill>
                  <a:schemeClr val="accent1">
                    <a:lumMod val="50000"/>
                  </a:schemeClr>
                </a:solidFill>
              </a:rPr>
              <a:t>Respondiendo desde los saberes </a:t>
            </a:r>
            <a:endParaRPr kumimoji="0" lang="es-MX" sz="80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sym typeface="Helvetica Neue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394" y="12879932"/>
            <a:ext cx="2603606" cy="8343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061882" y="2474655"/>
            <a:ext cx="1219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“Empecé a bordar cuando empezó la pandemia y tuve que quedarme en casa…me  vino la pregunta ¿En qué vas ocupar tu mente? Fue algo sorprendente, yo no sabía bordar, así que empecé a ver videos de cómo la gente le hacía. </a:t>
            </a:r>
          </a:p>
          <a:p>
            <a:r>
              <a:rPr lang="es-MX" sz="3200" b="1" dirty="0">
                <a:solidFill>
                  <a:schemeClr val="bg1"/>
                </a:solidFill>
              </a:rPr>
              <a:t>M, </a:t>
            </a:r>
            <a:r>
              <a:rPr lang="es-MX" sz="3200" b="1" dirty="0" smtClean="0">
                <a:solidFill>
                  <a:schemeClr val="bg1"/>
                </a:solidFill>
              </a:rPr>
              <a:t>45 años, Guatemala.</a:t>
            </a:r>
            <a:endParaRPr lang="es-MX" sz="3200" b="1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917382" y="9541299"/>
            <a:ext cx="1219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</a:rPr>
              <a:t>Todo lo que he aprendido en esta cuarentena creo que me va a ayudar porque como dice </a:t>
            </a:r>
            <a:r>
              <a:rPr lang="es-MX" sz="3200" b="1" dirty="0" err="1">
                <a:solidFill>
                  <a:schemeClr val="bg1"/>
                </a:solidFill>
              </a:rPr>
              <a:t>Gretta</a:t>
            </a:r>
            <a:r>
              <a:rPr lang="es-MX" sz="3200" b="1" dirty="0">
                <a:solidFill>
                  <a:schemeClr val="bg1"/>
                </a:solidFill>
              </a:rPr>
              <a:t> </a:t>
            </a:r>
            <a:r>
              <a:rPr lang="es-MX" sz="3200" b="1" dirty="0" err="1">
                <a:solidFill>
                  <a:schemeClr val="bg1"/>
                </a:solidFill>
              </a:rPr>
              <a:t>Thunberg</a:t>
            </a:r>
            <a:r>
              <a:rPr lang="es-MX" sz="3200" b="1" dirty="0">
                <a:solidFill>
                  <a:schemeClr val="bg1"/>
                </a:solidFill>
              </a:rPr>
              <a:t> -en su biografía- no eres tan pequeño para crear cosas grandes. Sé que en un futuro puedo realizar lo que yo quiera, puedo confiar en mí y no voy que rendirme, tengo que realizarme, no importa lo que pase</a:t>
            </a:r>
            <a:r>
              <a:rPr lang="es-MX" sz="32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MX" sz="3200" b="1" dirty="0" smtClean="0">
                <a:solidFill>
                  <a:schemeClr val="bg1"/>
                </a:solidFill>
              </a:rPr>
              <a:t>M P, 16 años, Honduras 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1" y="946728"/>
            <a:ext cx="6123708" cy="8164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882" y="5957454"/>
            <a:ext cx="7167691" cy="7167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-516022" y="305014"/>
            <a:ext cx="13482919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MX" sz="8000" b="1" dirty="0" smtClean="0">
                <a:solidFill>
                  <a:schemeClr val="accent1">
                    <a:lumMod val="50000"/>
                  </a:schemeClr>
                </a:solidFill>
              </a:rPr>
              <a:t>Relatos de resistencia </a:t>
            </a:r>
            <a:endParaRPr kumimoji="0" lang="es-MX" sz="80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sym typeface="Helvetica Neue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9100" y="11028218"/>
            <a:ext cx="3404900" cy="26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80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51" y="3264152"/>
            <a:ext cx="10117016" cy="787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1801" y="3264151"/>
            <a:ext cx="11317603" cy="7903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/>
          <p:cNvSpPr txBox="1"/>
          <p:nvPr/>
        </p:nvSpPr>
        <p:spPr>
          <a:xfrm>
            <a:off x="8366974" y="2370086"/>
            <a:ext cx="1505243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/>
            <a:r>
              <a:rPr kumimoji="0" lang="es-MX" sz="3600" b="0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El</a:t>
            </a:r>
            <a:r>
              <a:rPr kumimoji="0" lang="es-MX" sz="3600" b="0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Neue"/>
              </a:rPr>
              <a:t> bien común </a:t>
            </a:r>
            <a:r>
              <a:rPr lang="es-MX" sz="3600" i="1" dirty="0">
                <a:solidFill>
                  <a:schemeClr val="bg1"/>
                </a:solidFill>
                <a:latin typeface="+mj-lt"/>
              </a:rPr>
              <a:t>es </a:t>
            </a:r>
            <a:r>
              <a:rPr lang="es-MX" sz="3600" i="1" dirty="0" smtClean="0">
                <a:solidFill>
                  <a:schemeClr val="bg1"/>
                </a:solidFill>
                <a:latin typeface="+mj-lt"/>
              </a:rPr>
              <a:t>encontrarse - </a:t>
            </a:r>
            <a:r>
              <a:rPr lang="es-MX" sz="3600" i="1" dirty="0">
                <a:solidFill>
                  <a:schemeClr val="bg1"/>
                </a:solidFill>
              </a:rPr>
              <a:t>Aristóteles </a:t>
            </a:r>
          </a:p>
          <a:p>
            <a:pPr algn="r"/>
            <a:endParaRPr lang="es-MX" sz="3600" i="1" dirty="0" smtClean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6350117" y="12009121"/>
            <a:ext cx="11000388" cy="1002022"/>
            <a:chOff x="5634658" y="10619273"/>
            <a:chExt cx="11000388" cy="1002022"/>
          </a:xfrm>
        </p:grpSpPr>
        <p:sp>
          <p:nvSpPr>
            <p:cNvPr id="5" name="CuadroTexto 4"/>
            <p:cNvSpPr txBox="1"/>
            <p:nvPr/>
          </p:nvSpPr>
          <p:spPr>
            <a:xfrm>
              <a:off x="11324492" y="10687706"/>
              <a:ext cx="5310554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857250" marR="0" indent="-85725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s-MX" sz="5400" dirty="0" smtClean="0">
                  <a:solidFill>
                    <a:schemeClr val="bg1"/>
                  </a:solidFill>
                </a:rPr>
                <a:t>Confianza</a:t>
              </a:r>
              <a:r>
                <a:rPr lang="es-MX" sz="5400" dirty="0" smtClean="0"/>
                <a:t> </a:t>
              </a:r>
              <a:endParaRPr kumimoji="0" lang="es-MX" sz="5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5634658" y="10619273"/>
              <a:ext cx="6119449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857250" marR="0" indent="-85725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s-MX" sz="5400" dirty="0" smtClean="0">
                  <a:solidFill>
                    <a:schemeClr val="bg1"/>
                  </a:solidFill>
                </a:rPr>
                <a:t>Generosidad</a:t>
              </a:r>
              <a:r>
                <a:rPr lang="es-MX" sz="5400" dirty="0" smtClean="0"/>
                <a:t> </a:t>
              </a:r>
              <a:endParaRPr kumimoji="0" lang="es-MX" sz="5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Neue"/>
              </a:endParaRPr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6518382" y="201722"/>
            <a:ext cx="10832123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88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Coonspiramos</a:t>
            </a:r>
            <a:endParaRPr kumimoji="0" lang="es-MX" sz="8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7793" y="10814052"/>
            <a:ext cx="3676207" cy="2901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76" y="2369127"/>
            <a:ext cx="10014182" cy="80404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2113" y="2258627"/>
            <a:ext cx="13294797" cy="826139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508849" y="11010635"/>
            <a:ext cx="212680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b="1" dirty="0" smtClean="0">
                <a:solidFill>
                  <a:schemeClr val="bg1"/>
                </a:solidFill>
              </a:rPr>
              <a:t>9 </a:t>
            </a:r>
            <a:r>
              <a:rPr lang="es-MX" sz="4000" b="1" dirty="0">
                <a:solidFill>
                  <a:schemeClr val="bg1"/>
                </a:solidFill>
              </a:rPr>
              <a:t>sesiones para crear un método</a:t>
            </a:r>
          </a:p>
          <a:p>
            <a:endParaRPr lang="es-MX" sz="4000" b="1" dirty="0">
              <a:solidFill>
                <a:schemeClr val="bg1"/>
              </a:solidFill>
            </a:endParaRPr>
          </a:p>
          <a:p>
            <a:r>
              <a:rPr lang="es-MX" sz="4000" b="1" dirty="0" smtClean="0">
                <a:solidFill>
                  <a:schemeClr val="bg1"/>
                </a:solidFill>
              </a:rPr>
              <a:t>Ser curiosos                                                           Respeto </a:t>
            </a:r>
            <a:r>
              <a:rPr lang="es-MX" sz="4000" b="1" dirty="0">
                <a:solidFill>
                  <a:schemeClr val="bg1"/>
                </a:solidFill>
              </a:rPr>
              <a:t>(saber </a:t>
            </a:r>
            <a:r>
              <a:rPr lang="es-MX" sz="4000" b="1" dirty="0" smtClean="0">
                <a:solidFill>
                  <a:schemeClr val="bg1"/>
                </a:solidFill>
              </a:rPr>
              <a:t>mirar)                                            Dar </a:t>
            </a:r>
            <a:r>
              <a:rPr lang="es-MX" sz="4000" b="1" dirty="0">
                <a:solidFill>
                  <a:schemeClr val="bg1"/>
                </a:solidFill>
              </a:rPr>
              <a:t>respuesta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209310" y="649763"/>
            <a:ext cx="14713527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6600" b="1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Coonspiramos</a:t>
            </a:r>
            <a:r>
              <a:rPr kumimoji="0" lang="es-MX" sz="2400" b="0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endParaRPr kumimoji="0" lang="es-MX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7793" y="10814052"/>
            <a:ext cx="367620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54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241" y="8290763"/>
            <a:ext cx="7620000" cy="19431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781" y="7833369"/>
            <a:ext cx="2655627" cy="26556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8" y="3980604"/>
            <a:ext cx="4117399" cy="3555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8846001"/>
            <a:ext cx="10058400" cy="1272448"/>
          </a:xfrm>
          <a:prstGeom prst="rect">
            <a:avLst/>
          </a:prstGeom>
        </p:spPr>
      </p:pic>
      <p:pic>
        <p:nvPicPr>
          <p:cNvPr id="1026" name="Picture 2" descr="TrainedOn is now SessionLab | SessionLa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042" y="5129463"/>
            <a:ext cx="8671372" cy="250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76" y="2557226"/>
            <a:ext cx="8433592" cy="596217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214255" y="1314000"/>
            <a:ext cx="16126690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6600" b="1" dirty="0" smtClean="0">
                <a:solidFill>
                  <a:schemeClr val="bg1"/>
                </a:solidFill>
              </a:rPr>
              <a:t>Diversidad de herramientas utilizadas </a:t>
            </a:r>
            <a:endParaRPr kumimoji="0" lang="es-MX" sz="6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14818" y="11416543"/>
            <a:ext cx="2202650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6000" dirty="0" smtClean="0">
                <a:solidFill>
                  <a:schemeClr val="bg1"/>
                </a:solidFill>
              </a:rPr>
              <a:t>Seguridad           Calidad        Accesibilidad           Benéfico </a:t>
            </a:r>
            <a:r>
              <a:rPr lang="es-MX" sz="6000" dirty="0" smtClean="0"/>
              <a:t> </a:t>
            </a:r>
            <a:endParaRPr kumimoji="0" lang="es-MX" sz="6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6269638" y="11656448"/>
            <a:ext cx="609600" cy="54611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4002" y="11643346"/>
            <a:ext cx="609653" cy="54259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26733" y="11641085"/>
            <a:ext cx="609653" cy="54259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220" y="11641085"/>
            <a:ext cx="609653" cy="54259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950" y="5054371"/>
            <a:ext cx="4245458" cy="248216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07781" y="10814052"/>
            <a:ext cx="367620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110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AD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upo"/>
          <p:cNvGrpSpPr/>
          <p:nvPr/>
        </p:nvGrpSpPr>
        <p:grpSpPr>
          <a:xfrm>
            <a:off x="20705540" y="10814747"/>
            <a:ext cx="3678460" cy="2901253"/>
            <a:chOff x="0" y="0"/>
            <a:chExt cx="3678459" cy="2901251"/>
          </a:xfrm>
        </p:grpSpPr>
        <p:pic>
          <p:nvPicPr>
            <p:cNvPr id="205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" name="CuadroTexto 3"/>
          <p:cNvSpPr txBox="1"/>
          <p:nvPr/>
        </p:nvSpPr>
        <p:spPr>
          <a:xfrm>
            <a:off x="5636029" y="550152"/>
            <a:ext cx="13328073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66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Taller virtual “El árbol de la vida” </a:t>
            </a:r>
            <a:endParaRPr kumimoji="0" lang="es-MX" sz="6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49" y="2605167"/>
            <a:ext cx="6884134" cy="10021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8617" y="2605167"/>
            <a:ext cx="7148668" cy="1018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7959" y="2605167"/>
            <a:ext cx="6187381" cy="10196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2342</TotalTime>
  <Words>298</Words>
  <Application>Microsoft Office PowerPoint</Application>
  <PresentationFormat>Personalizado</PresentationFormat>
  <Paragraphs>58</Paragraphs>
  <Slides>18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Helvetica Light</vt:lpstr>
      <vt:lpstr>Helvetica Neue</vt:lpstr>
      <vt:lpstr>Helvetica Neue Medium</vt:lpstr>
      <vt:lpstr>21_BasicWhite</vt:lpstr>
      <vt:lpstr>Grupos de Confianza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Somos muchas raíces hermanas brindando un poco de solidaridad. L. 44 años, Honduras.</vt:lpstr>
      <vt:lpstr>Presentación de PowerPoint</vt:lpstr>
      <vt:lpstr>Taller virtual “El mapa de los buenos momentos” </vt:lpstr>
      <vt:lpstr>Los tiempos que no van a volver,  toca recordarlos y tenerlos en nuestro corazón para toda la vida. R. 20 Años, Honduras.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ENCUENTRO REGIONAL</dc:title>
  <dc:creator>Beatrice</dc:creator>
  <cp:lastModifiedBy>Beatriz Barrera - MEX</cp:lastModifiedBy>
  <cp:revision>77</cp:revision>
  <dcterms:modified xsi:type="dcterms:W3CDTF">2020-09-09T17:59:31Z</dcterms:modified>
</cp:coreProperties>
</file>